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63" r:id="rId7"/>
    <p:sldId id="264" r:id="rId8"/>
    <p:sldId id="265" r:id="rId9"/>
    <p:sldId id="266" r:id="rId10"/>
    <p:sldId id="262" r:id="rId11"/>
    <p:sldId id="25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3" autoAdjust="0"/>
  </p:normalViewPr>
  <p:slideViewPr>
    <p:cSldViewPr snapToGrid="0">
      <p:cViewPr varScale="1">
        <p:scale>
          <a:sx n="80" d="100"/>
          <a:sy n="80"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357EE-EE12-4266-ADB7-BE9D32C036A3}"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F6858-BA17-415D-9691-D5735217E456}" type="slidenum">
              <a:rPr lang="en-US" smtClean="0"/>
              <a:t>‹#›</a:t>
            </a:fld>
            <a:endParaRPr lang="en-US"/>
          </a:p>
        </p:txBody>
      </p:sp>
    </p:spTree>
    <p:extLst>
      <p:ext uri="{BB962C8B-B14F-4D97-AF65-F5344CB8AC3E}">
        <p14:creationId xmlns:p14="http://schemas.microsoft.com/office/powerpoint/2010/main" val="138773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Wade Davis participating in a sacred Mazatec Indian "magic mushroom" ceremony in Oaxaca, Mexico | Image courtesy of Peter Von </a:t>
            </a:r>
            <a:r>
              <a:rPr lang="en-US" sz="1200" b="0" i="0" kern="1200" dirty="0" err="1">
                <a:solidFill>
                  <a:schemeClr val="tx1"/>
                </a:solidFill>
                <a:effectLst/>
                <a:latin typeface="+mn-lt"/>
                <a:ea typeface="+mn-ea"/>
                <a:cs typeface="+mn-cs"/>
              </a:rPr>
              <a:t>Putterkamer</a:t>
            </a:r>
            <a:r>
              <a:rPr lang="en-US" sz="1200" b="0" i="0" kern="1200" dirty="0">
                <a:solidFill>
                  <a:schemeClr val="tx1"/>
                </a:solidFill>
                <a:effectLst/>
                <a:latin typeface="+mn-lt"/>
                <a:ea typeface="+mn-ea"/>
                <a:cs typeface="+mn-cs"/>
              </a:rPr>
              <a:t>/ Gryphon Productions</a:t>
            </a:r>
            <a:endParaRPr lang="en-US" dirty="0"/>
          </a:p>
        </p:txBody>
      </p:sp>
      <p:sp>
        <p:nvSpPr>
          <p:cNvPr id="4" name="Slide Number Placeholder 3"/>
          <p:cNvSpPr>
            <a:spLocks noGrp="1"/>
          </p:cNvSpPr>
          <p:nvPr>
            <p:ph type="sldNum" sz="quarter" idx="5"/>
          </p:nvPr>
        </p:nvSpPr>
        <p:spPr/>
        <p:txBody>
          <a:bodyPr/>
          <a:lstStyle/>
          <a:p>
            <a:fld id="{26AF6858-BA17-415D-9691-D5735217E456}" type="slidenum">
              <a:rPr lang="en-US" smtClean="0"/>
              <a:t>5</a:t>
            </a:fld>
            <a:endParaRPr lang="en-US"/>
          </a:p>
        </p:txBody>
      </p:sp>
    </p:spTree>
    <p:extLst>
      <p:ext uri="{BB962C8B-B14F-4D97-AF65-F5344CB8AC3E}">
        <p14:creationId xmlns:p14="http://schemas.microsoft.com/office/powerpoint/2010/main" val="3470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F6858-BA17-415D-9691-D5735217E456}" type="slidenum">
              <a:rPr lang="en-US" smtClean="0"/>
              <a:t>6</a:t>
            </a:fld>
            <a:endParaRPr lang="en-US"/>
          </a:p>
        </p:txBody>
      </p:sp>
    </p:spTree>
    <p:extLst>
      <p:ext uri="{BB962C8B-B14F-4D97-AF65-F5344CB8AC3E}">
        <p14:creationId xmlns:p14="http://schemas.microsoft.com/office/powerpoint/2010/main" val="245959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F6858-BA17-415D-9691-D5735217E456}" type="slidenum">
              <a:rPr lang="en-US" smtClean="0"/>
              <a:t>8</a:t>
            </a:fld>
            <a:endParaRPr lang="en-US"/>
          </a:p>
        </p:txBody>
      </p:sp>
    </p:spTree>
    <p:extLst>
      <p:ext uri="{BB962C8B-B14F-4D97-AF65-F5344CB8AC3E}">
        <p14:creationId xmlns:p14="http://schemas.microsoft.com/office/powerpoint/2010/main" val="403612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82C9-41DA-4F95-8ED3-8AC99398EF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7FE1A1-8817-435D-BF2C-C6F71B6FA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247A7A-1F61-4F7E-86F5-2991C1A6FC3B}"/>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5" name="Footer Placeholder 4">
            <a:extLst>
              <a:ext uri="{FF2B5EF4-FFF2-40B4-BE49-F238E27FC236}">
                <a16:creationId xmlns:a16="http://schemas.microsoft.com/office/drawing/2014/main" id="{543BA4E6-E518-4A64-B344-DC40590B3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F2E4F-3490-471C-9A8A-2CD9601C13BF}"/>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156329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FB56-A1F7-4D5A-B01D-E6EA9E2514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731700-FB0E-4B07-8899-B57C10DC28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E2AFD-2AD7-45A3-9B0C-922368D01AFA}"/>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5" name="Footer Placeholder 4">
            <a:extLst>
              <a:ext uri="{FF2B5EF4-FFF2-40B4-BE49-F238E27FC236}">
                <a16:creationId xmlns:a16="http://schemas.microsoft.com/office/drawing/2014/main" id="{77E3A2D0-FB4A-49E5-984B-334182916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4290C-E2D3-4D9B-958D-FB741F330DE6}"/>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327822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3E60F-34DA-43BF-AB1C-D54ED4695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01115E-694A-4BAE-BA4C-6B756DC1BA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BE5CF-A322-4584-9220-2906584CD1A2}"/>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5" name="Footer Placeholder 4">
            <a:extLst>
              <a:ext uri="{FF2B5EF4-FFF2-40B4-BE49-F238E27FC236}">
                <a16:creationId xmlns:a16="http://schemas.microsoft.com/office/drawing/2014/main" id="{CB672630-8D02-4C7D-A366-C56BB3DAB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E3E8-E32F-447B-B48B-AB050FBBB0C0}"/>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154460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59B2-2D9E-4477-8EA7-8BA555837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46B0F-40A5-443B-AC45-886E072402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FC6CE-1245-4A24-A3A7-8892B4B25AFC}"/>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5" name="Footer Placeholder 4">
            <a:extLst>
              <a:ext uri="{FF2B5EF4-FFF2-40B4-BE49-F238E27FC236}">
                <a16:creationId xmlns:a16="http://schemas.microsoft.com/office/drawing/2014/main" id="{0AF18B26-1DB5-4A80-9280-DC7095FEA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91EC-4F3A-48B4-8BCB-5DD37E705F9B}"/>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103166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CDCB-2808-45BE-8570-46B586F55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021A8B-2389-40AB-B885-68C929DF2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BF82FE-D487-47D7-BE9F-44DBA8FC6ED0}"/>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5" name="Footer Placeholder 4">
            <a:extLst>
              <a:ext uri="{FF2B5EF4-FFF2-40B4-BE49-F238E27FC236}">
                <a16:creationId xmlns:a16="http://schemas.microsoft.com/office/drawing/2014/main" id="{28781C84-3192-48F3-9D93-9272B0987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6FFB9-523E-4C74-BCF2-40B9E2317BAB}"/>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160804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B131-197B-4949-9006-5E387A05F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A6CB-1233-4E45-B9D8-1D37C0E2A7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EE6A6B-5C21-4326-99C1-DBF6A4621C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F67F7-0ED4-42ED-8655-2752927D2899}"/>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6" name="Footer Placeholder 5">
            <a:extLst>
              <a:ext uri="{FF2B5EF4-FFF2-40B4-BE49-F238E27FC236}">
                <a16:creationId xmlns:a16="http://schemas.microsoft.com/office/drawing/2014/main" id="{0F0C587D-CF42-4C9A-AF30-22DF15935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12D04-C3BE-48F7-A4A7-07EAFD1CBBDF}"/>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128392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94D4-3D59-4A2D-BE11-85E6D2B941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B060D6-AC91-46BD-B6DC-22B1AA8A6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F8D6E5-5863-4E00-9F46-59E0645BF7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19C0D9-47C9-4D32-8E55-9336646B9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12DA43-D1AD-461A-B9F8-09E5B86210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EE774-C5A9-49E5-BF0E-C8BB58591C4A}"/>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8" name="Footer Placeholder 7">
            <a:extLst>
              <a:ext uri="{FF2B5EF4-FFF2-40B4-BE49-F238E27FC236}">
                <a16:creationId xmlns:a16="http://schemas.microsoft.com/office/drawing/2014/main" id="{AE7D4F17-3FF1-4D0A-BCDF-E088E0CC54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A2A3C5-77AA-4E2C-B25E-52697BB8D67D}"/>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86508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0F86-4FA0-4849-AF9A-ACC395E33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E5E064-FCDC-49E6-AF80-C7059FCAC20A}"/>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4" name="Footer Placeholder 3">
            <a:extLst>
              <a:ext uri="{FF2B5EF4-FFF2-40B4-BE49-F238E27FC236}">
                <a16:creationId xmlns:a16="http://schemas.microsoft.com/office/drawing/2014/main" id="{D5651AF2-7635-422A-B39B-4116C6BC1E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D924D8-C3A5-4CC2-B53B-8C25CF99D6C4}"/>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31862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1F641-4B6B-4052-89F2-333B60BEB44B}"/>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3" name="Footer Placeholder 2">
            <a:extLst>
              <a:ext uri="{FF2B5EF4-FFF2-40B4-BE49-F238E27FC236}">
                <a16:creationId xmlns:a16="http://schemas.microsoft.com/office/drawing/2014/main" id="{EB6B3BB6-88CD-464C-8114-4F188187F5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42A9C-A305-467F-AEE4-E14465C60B24}"/>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198309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5657-26F1-4F84-BDAE-384BCB9BC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2F070-DD17-421D-AC9A-DF88604DA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AFBA05-5EE6-4FC0-B0B8-EAF5B9621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B9B390-1058-4B05-8434-86DC3B422EF9}"/>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6" name="Footer Placeholder 5">
            <a:extLst>
              <a:ext uri="{FF2B5EF4-FFF2-40B4-BE49-F238E27FC236}">
                <a16:creationId xmlns:a16="http://schemas.microsoft.com/office/drawing/2014/main" id="{E1D64C87-D7A1-468A-B48A-6BBAB2382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44034-B387-4902-9C9C-AF5ABB94AA3C}"/>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11889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DBC5-6D07-41D6-8930-4F5C3E5E4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FB5260-9A3C-4F72-84F2-D4966E6E4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5F3F10-2F7F-4D64-B0E8-51A7CE38F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803C8C-475F-40A3-BF58-4F84FD2C6D2E}"/>
              </a:ext>
            </a:extLst>
          </p:cNvPr>
          <p:cNvSpPr>
            <a:spLocks noGrp="1"/>
          </p:cNvSpPr>
          <p:nvPr>
            <p:ph type="dt" sz="half" idx="10"/>
          </p:nvPr>
        </p:nvSpPr>
        <p:spPr/>
        <p:txBody>
          <a:bodyPr/>
          <a:lstStyle/>
          <a:p>
            <a:fld id="{1E564C76-BB01-42FF-A278-DA9F9C9BFB2D}" type="datetimeFigureOut">
              <a:rPr lang="en-US" smtClean="0"/>
              <a:t>4/15/2024</a:t>
            </a:fld>
            <a:endParaRPr lang="en-US"/>
          </a:p>
        </p:txBody>
      </p:sp>
      <p:sp>
        <p:nvSpPr>
          <p:cNvPr id="6" name="Footer Placeholder 5">
            <a:extLst>
              <a:ext uri="{FF2B5EF4-FFF2-40B4-BE49-F238E27FC236}">
                <a16:creationId xmlns:a16="http://schemas.microsoft.com/office/drawing/2014/main" id="{9F6BD279-F89E-480B-A4A7-6FD07C3A5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B9792-9A12-4C4F-B1D5-ECB464206CDF}"/>
              </a:ext>
            </a:extLst>
          </p:cNvPr>
          <p:cNvSpPr>
            <a:spLocks noGrp="1"/>
          </p:cNvSpPr>
          <p:nvPr>
            <p:ph type="sldNum" sz="quarter" idx="12"/>
          </p:nvPr>
        </p:nvSpPr>
        <p:spPr/>
        <p:txBody>
          <a:bodyPr/>
          <a:lstStyle/>
          <a:p>
            <a:fld id="{4431127B-871B-4F3D-9A54-22AEE47B57EE}" type="slidenum">
              <a:rPr lang="en-US" smtClean="0"/>
              <a:t>‹#›</a:t>
            </a:fld>
            <a:endParaRPr lang="en-US"/>
          </a:p>
        </p:txBody>
      </p:sp>
    </p:spTree>
    <p:extLst>
      <p:ext uri="{BB962C8B-B14F-4D97-AF65-F5344CB8AC3E}">
        <p14:creationId xmlns:p14="http://schemas.microsoft.com/office/powerpoint/2010/main" val="23086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33DE5-2EEE-4AA4-92D5-96CEBC1F5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6659BA-C476-43FA-965A-253592ABA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06A21-536D-49D7-8A62-CF4F97489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64C76-BB01-42FF-A278-DA9F9C9BFB2D}" type="datetimeFigureOut">
              <a:rPr lang="en-US" smtClean="0"/>
              <a:t>4/15/2024</a:t>
            </a:fld>
            <a:endParaRPr lang="en-US"/>
          </a:p>
        </p:txBody>
      </p:sp>
      <p:sp>
        <p:nvSpPr>
          <p:cNvPr id="5" name="Footer Placeholder 4">
            <a:extLst>
              <a:ext uri="{FF2B5EF4-FFF2-40B4-BE49-F238E27FC236}">
                <a16:creationId xmlns:a16="http://schemas.microsoft.com/office/drawing/2014/main" id="{CE6D4EFE-E542-4AD3-97D5-6E1B67DA4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23424A-BA52-4D46-9CBB-F2DB7E86D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1127B-871B-4F3D-9A54-22AEE47B57EE}" type="slidenum">
              <a:rPr lang="en-US" smtClean="0"/>
              <a:t>‹#›</a:t>
            </a:fld>
            <a:endParaRPr lang="en-US"/>
          </a:p>
        </p:txBody>
      </p:sp>
    </p:spTree>
    <p:extLst>
      <p:ext uri="{BB962C8B-B14F-4D97-AF65-F5344CB8AC3E}">
        <p14:creationId xmlns:p14="http://schemas.microsoft.com/office/powerpoint/2010/main" val="21420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4483-3214-406A-A70F-AA577E247C2C}"/>
              </a:ext>
            </a:extLst>
          </p:cNvPr>
          <p:cNvSpPr>
            <a:spLocks noGrp="1"/>
          </p:cNvSpPr>
          <p:nvPr>
            <p:ph type="ctrTitle"/>
          </p:nvPr>
        </p:nvSpPr>
        <p:spPr>
          <a:xfrm>
            <a:off x="4869650" y="332698"/>
            <a:ext cx="6827356" cy="1639957"/>
          </a:xfrm>
          <a:solidFill>
            <a:schemeClr val="bg1"/>
          </a:solidFill>
        </p:spPr>
        <p:txBody>
          <a:bodyPr>
            <a:normAutofit fontScale="90000"/>
          </a:bodyPr>
          <a:lstStyle/>
          <a:p>
            <a:r>
              <a:rPr lang="en-US" b="1" dirty="0"/>
              <a:t>Timothy Plowman, Ph.D.</a:t>
            </a:r>
          </a:p>
        </p:txBody>
      </p:sp>
      <p:sp>
        <p:nvSpPr>
          <p:cNvPr id="3" name="Subtitle 2">
            <a:extLst>
              <a:ext uri="{FF2B5EF4-FFF2-40B4-BE49-F238E27FC236}">
                <a16:creationId xmlns:a16="http://schemas.microsoft.com/office/drawing/2014/main" id="{172CF86B-7572-46A0-9A64-305EAD87A0E3}"/>
              </a:ext>
            </a:extLst>
          </p:cNvPr>
          <p:cNvSpPr>
            <a:spLocks noGrp="1"/>
          </p:cNvSpPr>
          <p:nvPr>
            <p:ph type="subTitle" idx="1"/>
          </p:nvPr>
        </p:nvSpPr>
        <p:spPr>
          <a:xfrm>
            <a:off x="5716045" y="2311636"/>
            <a:ext cx="5320748" cy="453012"/>
          </a:xfrm>
          <a:solidFill>
            <a:schemeClr val="bg1"/>
          </a:solidFill>
        </p:spPr>
        <p:txBody>
          <a:bodyPr>
            <a:normAutofit fontScale="85000" lnSpcReduction="10000"/>
          </a:bodyPr>
          <a:lstStyle/>
          <a:p>
            <a:r>
              <a:rPr lang="en-US" sz="3200" dirty="0"/>
              <a:t>A brief overview of his life and work</a:t>
            </a:r>
          </a:p>
        </p:txBody>
      </p:sp>
      <p:pic>
        <p:nvPicPr>
          <p:cNvPr id="2050" name="Picture 2" descr="el botanico Timothy Plowman y su perrito Pogo, Sacha Runa">
            <a:extLst>
              <a:ext uri="{FF2B5EF4-FFF2-40B4-BE49-F238E27FC236}">
                <a16:creationId xmlns:a16="http://schemas.microsoft.com/office/drawing/2014/main" id="{03889B49-D83D-4A24-BE3F-16A114C85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36" y="167721"/>
            <a:ext cx="4400037" cy="6451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65FC7F-BCFD-40DA-BCCA-F08CB2214962}"/>
              </a:ext>
            </a:extLst>
          </p:cNvPr>
          <p:cNvSpPr txBox="1"/>
          <p:nvPr/>
        </p:nvSpPr>
        <p:spPr>
          <a:xfrm>
            <a:off x="5907504" y="2918963"/>
            <a:ext cx="5005137" cy="461665"/>
          </a:xfrm>
          <a:prstGeom prst="rect">
            <a:avLst/>
          </a:prstGeom>
          <a:noFill/>
        </p:spPr>
        <p:txBody>
          <a:bodyPr wrap="square">
            <a:spAutoFit/>
          </a:bodyPr>
          <a:lstStyle/>
          <a:p>
            <a:r>
              <a:rPr lang="en-US" sz="2400" dirty="0"/>
              <a:t>November 17, 1944 – January 7, 1989</a:t>
            </a:r>
          </a:p>
        </p:txBody>
      </p:sp>
    </p:spTree>
    <p:extLst>
      <p:ext uri="{BB962C8B-B14F-4D97-AF65-F5344CB8AC3E}">
        <p14:creationId xmlns:p14="http://schemas.microsoft.com/office/powerpoint/2010/main" val="311806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580C0-0DEB-44C7-B71F-FB31781F4BA4}"/>
              </a:ext>
            </a:extLst>
          </p:cNvPr>
          <p:cNvSpPr>
            <a:spLocks noGrp="1"/>
          </p:cNvSpPr>
          <p:nvPr>
            <p:ph idx="1"/>
          </p:nvPr>
        </p:nvSpPr>
        <p:spPr>
          <a:xfrm>
            <a:off x="3938772" y="1253331"/>
            <a:ext cx="7645719" cy="5243722"/>
          </a:xfrm>
        </p:spPr>
        <p:txBody>
          <a:bodyPr>
            <a:normAutofit fontScale="92500"/>
          </a:bodyPr>
          <a:lstStyle/>
          <a:p>
            <a:r>
              <a:rPr lang="en-US" sz="3200" dirty="0"/>
              <a:t>November 17, 1944 – January 7, 1989</a:t>
            </a:r>
          </a:p>
          <a:p>
            <a:r>
              <a:rPr lang="en-US" sz="3200" dirty="0"/>
              <a:t>Ph.D. at Harvard working with Dr. Richard Evans </a:t>
            </a:r>
            <a:r>
              <a:rPr lang="en-US" sz="3200" dirty="0" err="1"/>
              <a:t>Schultes</a:t>
            </a:r>
            <a:r>
              <a:rPr lang="en-US" sz="3200" dirty="0"/>
              <a:t>, the “father” of ethnobotany.</a:t>
            </a:r>
          </a:p>
          <a:p>
            <a:r>
              <a:rPr lang="en-US" sz="3200" dirty="0"/>
              <a:t>Became curator at the Field Museum of Natural History in Chicago.</a:t>
            </a:r>
          </a:p>
          <a:p>
            <a:r>
              <a:rPr lang="en-US" sz="3200" dirty="0"/>
              <a:t>Best known for his intensive work over the course of 15 years on the genus </a:t>
            </a:r>
            <a:r>
              <a:rPr lang="en-US" sz="3200" i="1" dirty="0" err="1"/>
              <a:t>Erythroxylum</a:t>
            </a:r>
            <a:r>
              <a:rPr lang="en-US" sz="3200" dirty="0"/>
              <a:t>. </a:t>
            </a:r>
          </a:p>
          <a:p>
            <a:r>
              <a:rPr lang="en-US" sz="3200" dirty="0"/>
              <a:t>He collected more than 15,000 specimens from South America and did field work in some of the most remote parts of the Andes and the Amazon. </a:t>
            </a:r>
          </a:p>
          <a:p>
            <a:endParaRPr lang="en-US" sz="3200" dirty="0"/>
          </a:p>
        </p:txBody>
      </p:sp>
      <p:pic>
        <p:nvPicPr>
          <p:cNvPr id="4098" name="Picture 2" descr="A “Botanist's Botanist” : The Field Books of Timothy Plowman ...">
            <a:extLst>
              <a:ext uri="{FF2B5EF4-FFF2-40B4-BE49-F238E27FC236}">
                <a16:creationId xmlns:a16="http://schemas.microsoft.com/office/drawing/2014/main" id="{41270955-549E-4179-9236-0BD35872D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44" y="1003200"/>
            <a:ext cx="3202056" cy="485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FC7DF1E-1D54-4113-9167-4124259943C9}"/>
              </a:ext>
            </a:extLst>
          </p:cNvPr>
          <p:cNvSpPr/>
          <p:nvPr/>
        </p:nvSpPr>
        <p:spPr>
          <a:xfrm>
            <a:off x="3569888" y="156411"/>
            <a:ext cx="5865004" cy="707886"/>
          </a:xfrm>
          <a:prstGeom prst="rect">
            <a:avLst/>
          </a:prstGeom>
        </p:spPr>
        <p:txBody>
          <a:bodyPr wrap="none">
            <a:spAutoFit/>
          </a:bodyPr>
          <a:lstStyle/>
          <a:p>
            <a:r>
              <a:rPr lang="en-US" sz="4000" b="1" dirty="0"/>
              <a:t>Timothy Charles Plowman </a:t>
            </a:r>
          </a:p>
        </p:txBody>
      </p:sp>
    </p:spTree>
    <p:extLst>
      <p:ext uri="{BB962C8B-B14F-4D97-AF65-F5344CB8AC3E}">
        <p14:creationId xmlns:p14="http://schemas.microsoft.com/office/powerpoint/2010/main" val="175577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CC1-7D57-474D-88E6-940D96E08A0B}"/>
              </a:ext>
            </a:extLst>
          </p:cNvPr>
          <p:cNvSpPr>
            <a:spLocks noGrp="1"/>
          </p:cNvSpPr>
          <p:nvPr>
            <p:ph type="title"/>
          </p:nvPr>
        </p:nvSpPr>
        <p:spPr>
          <a:xfrm>
            <a:off x="122582" y="58631"/>
            <a:ext cx="10515600" cy="1325563"/>
          </a:xfrm>
        </p:spPr>
        <p:txBody>
          <a:bodyPr/>
          <a:lstStyle/>
          <a:p>
            <a:r>
              <a:rPr lang="en-US" b="1" i="1" dirty="0" err="1"/>
              <a:t>Erythoxylum</a:t>
            </a:r>
            <a:r>
              <a:rPr lang="en-US" b="1" i="1" dirty="0"/>
              <a:t> coca </a:t>
            </a:r>
            <a:r>
              <a:rPr lang="en-US" b="1" dirty="0"/>
              <a:t>(Rubiaceae)</a:t>
            </a:r>
            <a:endParaRPr lang="en-US" b="1" i="1" dirty="0"/>
          </a:p>
        </p:txBody>
      </p:sp>
      <p:sp>
        <p:nvSpPr>
          <p:cNvPr id="3" name="Content Placeholder 2">
            <a:extLst>
              <a:ext uri="{FF2B5EF4-FFF2-40B4-BE49-F238E27FC236}">
                <a16:creationId xmlns:a16="http://schemas.microsoft.com/office/drawing/2014/main" id="{B33C9670-50F4-4259-B642-05D6B6C75F24}"/>
              </a:ext>
            </a:extLst>
          </p:cNvPr>
          <p:cNvSpPr>
            <a:spLocks noGrp="1"/>
          </p:cNvSpPr>
          <p:nvPr>
            <p:ph idx="1"/>
          </p:nvPr>
        </p:nvSpPr>
        <p:spPr>
          <a:xfrm>
            <a:off x="556591" y="5357780"/>
            <a:ext cx="6858000" cy="1325563"/>
          </a:xfrm>
        </p:spPr>
        <p:txBody>
          <a:bodyPr>
            <a:normAutofit/>
          </a:bodyPr>
          <a:lstStyle/>
          <a:p>
            <a:pPr marL="0" indent="0">
              <a:buNone/>
            </a:pPr>
            <a:r>
              <a:rPr lang="en-US" dirty="0"/>
              <a:t>Plowman was the world expert on </a:t>
            </a:r>
            <a:r>
              <a:rPr lang="en-US" i="1" dirty="0" err="1"/>
              <a:t>Erythroxylum</a:t>
            </a:r>
            <a:r>
              <a:rPr lang="en-US" i="1" dirty="0"/>
              <a:t> </a:t>
            </a:r>
            <a:r>
              <a:rPr lang="en-US" dirty="0"/>
              <a:t>(Rubiaceae), the genus of plants best known for coca, the source of cocaine. </a:t>
            </a:r>
          </a:p>
          <a:p>
            <a:endParaRPr lang="en-US" dirty="0"/>
          </a:p>
        </p:txBody>
      </p:sp>
      <p:pic>
        <p:nvPicPr>
          <p:cNvPr id="5122" name="Picture 2" descr="Coca - Wikipedia">
            <a:extLst>
              <a:ext uri="{FF2B5EF4-FFF2-40B4-BE49-F238E27FC236}">
                <a16:creationId xmlns:a16="http://schemas.microsoft.com/office/drawing/2014/main" id="{72F6AF42-86E6-4B36-A327-8998FE6DC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129" y="1261681"/>
            <a:ext cx="5045764" cy="37843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SACRED nature of COCA | Valley Life | tribstar.com">
            <a:extLst>
              <a:ext uri="{FF2B5EF4-FFF2-40B4-BE49-F238E27FC236}">
                <a16:creationId xmlns:a16="http://schemas.microsoft.com/office/drawing/2014/main" id="{7AF113C3-74F9-4D17-B04E-E0F2563473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58"/>
          <a:stretch/>
        </p:blipFill>
        <p:spPr bwMode="auto">
          <a:xfrm>
            <a:off x="7059656" y="174657"/>
            <a:ext cx="4114215" cy="319146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eru overtakes Colombia as world's largest coca producer | The Independent  | The Independent">
            <a:extLst>
              <a:ext uri="{FF2B5EF4-FFF2-40B4-BE49-F238E27FC236}">
                <a16:creationId xmlns:a16="http://schemas.microsoft.com/office/drawing/2014/main" id="{8299FFBA-CC06-4C5F-B0CB-74786E4AE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1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8C92-6E9B-4793-8292-0BF242B56DC2}"/>
              </a:ext>
            </a:extLst>
          </p:cNvPr>
          <p:cNvSpPr>
            <a:spLocks noGrp="1"/>
          </p:cNvSpPr>
          <p:nvPr>
            <p:ph type="title"/>
          </p:nvPr>
        </p:nvSpPr>
        <p:spPr>
          <a:xfrm>
            <a:off x="2832099" y="166343"/>
            <a:ext cx="7799457" cy="1325563"/>
          </a:xfrm>
        </p:spPr>
        <p:txBody>
          <a:bodyPr/>
          <a:lstStyle/>
          <a:p>
            <a:r>
              <a:rPr lang="en-US" b="1" dirty="0">
                <a:latin typeface="+mn-lt"/>
              </a:rPr>
              <a:t>Plowman was an ethnobotanist</a:t>
            </a:r>
          </a:p>
        </p:txBody>
      </p:sp>
      <p:sp>
        <p:nvSpPr>
          <p:cNvPr id="3" name="Content Placeholder 2">
            <a:extLst>
              <a:ext uri="{FF2B5EF4-FFF2-40B4-BE49-F238E27FC236}">
                <a16:creationId xmlns:a16="http://schemas.microsoft.com/office/drawing/2014/main" id="{E193D869-E437-4EC6-9F06-53194B7712D5}"/>
              </a:ext>
            </a:extLst>
          </p:cNvPr>
          <p:cNvSpPr>
            <a:spLocks noGrp="1"/>
          </p:cNvSpPr>
          <p:nvPr>
            <p:ph idx="1"/>
          </p:nvPr>
        </p:nvSpPr>
        <p:spPr>
          <a:xfrm>
            <a:off x="406400" y="1605652"/>
            <a:ext cx="5525050" cy="4693547"/>
          </a:xfrm>
        </p:spPr>
        <p:txBody>
          <a:bodyPr>
            <a:normAutofit/>
          </a:bodyPr>
          <a:lstStyle/>
          <a:p>
            <a:pPr marL="0" indent="0">
              <a:buNone/>
            </a:pPr>
            <a:r>
              <a:rPr lang="en-US" dirty="0"/>
              <a:t>Ethnobotany is the study of plant and medicinal knowledge possessed by indigenous people.</a:t>
            </a:r>
          </a:p>
          <a:p>
            <a:pPr marL="0" indent="0">
              <a:buNone/>
            </a:pPr>
            <a:r>
              <a:rPr lang="en-US" dirty="0"/>
              <a:t>Plowman often spent months in remote locations with no contact with the outside world.</a:t>
            </a:r>
          </a:p>
          <a:p>
            <a:pPr marL="0" indent="0">
              <a:buNone/>
            </a:pPr>
            <a:r>
              <a:rPr lang="en-US" dirty="0"/>
              <a:t>Indigenous tribes only share information with those they trust, and only if they feel there is good reason to do so. </a:t>
            </a:r>
          </a:p>
        </p:txBody>
      </p:sp>
      <p:pic>
        <p:nvPicPr>
          <p:cNvPr id="6146" name="Picture 2" descr="image_1.jpg">
            <a:extLst>
              <a:ext uri="{FF2B5EF4-FFF2-40B4-BE49-F238E27FC236}">
                <a16:creationId xmlns:a16="http://schemas.microsoft.com/office/drawing/2014/main" id="{568D566B-122B-481F-A3A5-6F379506D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450" y="1753269"/>
            <a:ext cx="6017315" cy="401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412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9602-FCA7-435A-BF75-7CA8357DD624}"/>
              </a:ext>
            </a:extLst>
          </p:cNvPr>
          <p:cNvSpPr>
            <a:spLocks noGrp="1"/>
          </p:cNvSpPr>
          <p:nvPr>
            <p:ph type="title"/>
          </p:nvPr>
        </p:nvSpPr>
        <p:spPr>
          <a:xfrm>
            <a:off x="190500" y="34925"/>
            <a:ext cx="10515600" cy="1325563"/>
          </a:xfrm>
        </p:spPr>
        <p:txBody>
          <a:bodyPr/>
          <a:lstStyle/>
          <a:p>
            <a:r>
              <a:rPr lang="en-US" b="1" dirty="0">
                <a:latin typeface="+mn-lt"/>
              </a:rPr>
              <a:t>Ethnobotanists</a:t>
            </a:r>
          </a:p>
        </p:txBody>
      </p:sp>
      <p:sp>
        <p:nvSpPr>
          <p:cNvPr id="3" name="Content Placeholder 2">
            <a:extLst>
              <a:ext uri="{FF2B5EF4-FFF2-40B4-BE49-F238E27FC236}">
                <a16:creationId xmlns:a16="http://schemas.microsoft.com/office/drawing/2014/main" id="{66F59628-DDE7-49FA-8921-7E1D5852C3CB}"/>
              </a:ext>
            </a:extLst>
          </p:cNvPr>
          <p:cNvSpPr>
            <a:spLocks noGrp="1"/>
          </p:cNvSpPr>
          <p:nvPr>
            <p:ph idx="1"/>
          </p:nvPr>
        </p:nvSpPr>
        <p:spPr>
          <a:xfrm>
            <a:off x="244790" y="1028908"/>
            <a:ext cx="7899400" cy="4351338"/>
          </a:xfrm>
        </p:spPr>
        <p:txBody>
          <a:bodyPr/>
          <a:lstStyle/>
          <a:p>
            <a:pPr marL="0" indent="0">
              <a:buNone/>
            </a:pPr>
            <a:r>
              <a:rPr lang="en-US" dirty="0"/>
              <a:t>An ethnobotanist must also be able to communicate with the tribal people.  </a:t>
            </a:r>
          </a:p>
          <a:p>
            <a:endParaRPr lang="en-US" dirty="0"/>
          </a:p>
        </p:txBody>
      </p:sp>
      <p:pic>
        <p:nvPicPr>
          <p:cNvPr id="7170" name="Picture 2" descr="oaxaca.jpg">
            <a:extLst>
              <a:ext uri="{FF2B5EF4-FFF2-40B4-BE49-F238E27FC236}">
                <a16:creationId xmlns:a16="http://schemas.microsoft.com/office/drawing/2014/main" id="{D86FCF95-38D5-4C5D-ACC1-A3C9E7766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73" y="1904574"/>
            <a:ext cx="6529123" cy="4283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FFA23B5-A84E-46DF-9B8C-8CCC0A4C2BDB}"/>
              </a:ext>
            </a:extLst>
          </p:cNvPr>
          <p:cNvSpPr/>
          <p:nvPr/>
        </p:nvSpPr>
        <p:spPr>
          <a:xfrm>
            <a:off x="695274" y="5924332"/>
            <a:ext cx="6096000" cy="707886"/>
          </a:xfrm>
          <a:prstGeom prst="rect">
            <a:avLst/>
          </a:prstGeom>
        </p:spPr>
        <p:txBody>
          <a:bodyPr>
            <a:spAutoFit/>
          </a:bodyPr>
          <a:lstStyle/>
          <a:p>
            <a:r>
              <a:rPr lang="en-US" sz="2000" dirty="0"/>
              <a:t>Wade Davis participating in a sacred Mazatec Indian ceremony in Oaxaca, Mexico </a:t>
            </a:r>
          </a:p>
        </p:txBody>
      </p:sp>
      <p:pic>
        <p:nvPicPr>
          <p:cNvPr id="7172" name="Picture 4" descr="undefined">
            <a:extLst>
              <a:ext uri="{FF2B5EF4-FFF2-40B4-BE49-F238E27FC236}">
                <a16:creationId xmlns:a16="http://schemas.microsoft.com/office/drawing/2014/main" id="{16036259-09BE-4BCD-B188-4018B32A5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600" y="0"/>
            <a:ext cx="3708400" cy="4806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194DFF1-669C-4676-8E7C-8D44B0117BFB}"/>
              </a:ext>
            </a:extLst>
          </p:cNvPr>
          <p:cNvSpPr/>
          <p:nvPr/>
        </p:nvSpPr>
        <p:spPr>
          <a:xfrm>
            <a:off x="8483600" y="4806568"/>
            <a:ext cx="3512179" cy="707886"/>
          </a:xfrm>
          <a:prstGeom prst="rect">
            <a:avLst/>
          </a:prstGeom>
        </p:spPr>
        <p:txBody>
          <a:bodyPr wrap="square">
            <a:spAutoFit/>
          </a:bodyPr>
          <a:lstStyle/>
          <a:p>
            <a:r>
              <a:rPr lang="en-US" sz="2000" b="0" i="0" dirty="0">
                <a:solidFill>
                  <a:srgbClr val="202122"/>
                </a:solidFill>
                <a:effectLst/>
              </a:rPr>
              <a:t>Dr. Richard Evan </a:t>
            </a:r>
            <a:r>
              <a:rPr lang="en-US" sz="2000" b="0" i="0" dirty="0" err="1">
                <a:solidFill>
                  <a:srgbClr val="202122"/>
                </a:solidFill>
                <a:effectLst/>
              </a:rPr>
              <a:t>Schultes</a:t>
            </a:r>
            <a:r>
              <a:rPr lang="en-US" sz="2000" b="0" i="0" dirty="0">
                <a:solidFill>
                  <a:srgbClr val="202122"/>
                </a:solidFill>
                <a:effectLst/>
              </a:rPr>
              <a:t> in the Amazon</a:t>
            </a:r>
          </a:p>
        </p:txBody>
      </p:sp>
    </p:spTree>
    <p:extLst>
      <p:ext uri="{BB962C8B-B14F-4D97-AF65-F5344CB8AC3E}">
        <p14:creationId xmlns:p14="http://schemas.microsoft.com/office/powerpoint/2010/main" val="185137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1474-5716-4853-A2B9-1182F8D8DEDC}"/>
              </a:ext>
            </a:extLst>
          </p:cNvPr>
          <p:cNvSpPr>
            <a:spLocks noGrp="1"/>
          </p:cNvSpPr>
          <p:nvPr>
            <p:ph type="title"/>
          </p:nvPr>
        </p:nvSpPr>
        <p:spPr>
          <a:xfrm>
            <a:off x="838200" y="52301"/>
            <a:ext cx="10515600" cy="1325563"/>
          </a:xfrm>
        </p:spPr>
        <p:txBody>
          <a:bodyPr/>
          <a:lstStyle/>
          <a:p>
            <a:r>
              <a:rPr lang="en-US" b="1" dirty="0">
                <a:latin typeface="+mn-lt"/>
              </a:rPr>
              <a:t>Diverse interests</a:t>
            </a:r>
          </a:p>
        </p:txBody>
      </p:sp>
      <p:sp>
        <p:nvSpPr>
          <p:cNvPr id="3" name="Content Placeholder 2">
            <a:extLst>
              <a:ext uri="{FF2B5EF4-FFF2-40B4-BE49-F238E27FC236}">
                <a16:creationId xmlns:a16="http://schemas.microsoft.com/office/drawing/2014/main" id="{B0EC5957-1034-494E-AC6C-DAEBBA0A978B}"/>
              </a:ext>
            </a:extLst>
          </p:cNvPr>
          <p:cNvSpPr>
            <a:spLocks noGrp="1"/>
          </p:cNvSpPr>
          <p:nvPr>
            <p:ph idx="1"/>
          </p:nvPr>
        </p:nvSpPr>
        <p:spPr>
          <a:xfrm>
            <a:off x="753979" y="1212011"/>
            <a:ext cx="10515600" cy="3247072"/>
          </a:xfrm>
        </p:spPr>
        <p:txBody>
          <a:bodyPr/>
          <a:lstStyle/>
          <a:p>
            <a:r>
              <a:rPr lang="en-US" dirty="0"/>
              <a:t>In addition to ethnobotany, Plowman was interested in systematics (the study of how plants are related to one another) and ethnopharmacology (the scientific study of materials used by cultural and ethnic groups as medicines). </a:t>
            </a:r>
          </a:p>
          <a:p>
            <a:r>
              <a:rPr lang="en-US" dirty="0"/>
              <a:t>He published papers on hallucinogenic plants, varying levels of cocaine in different species of </a:t>
            </a:r>
            <a:r>
              <a:rPr lang="en-US" i="1" dirty="0"/>
              <a:t>Erythroxylon</a:t>
            </a:r>
            <a:r>
              <a:rPr lang="en-US" dirty="0"/>
              <a:t>, and metabolism of cocaine in the insect predators of the genus. </a:t>
            </a:r>
          </a:p>
        </p:txBody>
      </p:sp>
      <p:pic>
        <p:nvPicPr>
          <p:cNvPr id="1026" name="Picture 2" descr="Lymantria - Wikipedia">
            <a:extLst>
              <a:ext uri="{FF2B5EF4-FFF2-40B4-BE49-F238E27FC236}">
                <a16:creationId xmlns:a16="http://schemas.microsoft.com/office/drawing/2014/main" id="{77EF7896-6648-49F4-8100-54830DE9E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48" t="10790" r="10797" b="11375"/>
          <a:stretch/>
        </p:blipFill>
        <p:spPr bwMode="auto">
          <a:xfrm>
            <a:off x="9388642" y="4359609"/>
            <a:ext cx="2803358" cy="24983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7CD5450-2F85-4779-9008-D0851B12F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262" y="5116190"/>
            <a:ext cx="3016919" cy="14947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rola calophylla | Live Plant Photos | The Field Museum">
            <a:extLst>
              <a:ext uri="{FF2B5EF4-FFF2-40B4-BE49-F238E27FC236}">
                <a16:creationId xmlns:a16="http://schemas.microsoft.com/office/drawing/2014/main" id="{759BDD12-570A-4715-91FF-EF77EB8FA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495867" y="4155803"/>
            <a:ext cx="2311094" cy="30896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y Brunfelsia americana – Plant | Plantslive">
            <a:extLst>
              <a:ext uri="{FF2B5EF4-FFF2-40B4-BE49-F238E27FC236}">
                <a16:creationId xmlns:a16="http://schemas.microsoft.com/office/drawing/2014/main" id="{2D5F7D73-6337-4586-A7F5-F0DC6E6D4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704346"/>
            <a:ext cx="3056582" cy="215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01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9CA5-51B8-4E0F-8268-20FA5DB3BBD5}"/>
              </a:ext>
            </a:extLst>
          </p:cNvPr>
          <p:cNvSpPr>
            <a:spLocks noGrp="1"/>
          </p:cNvSpPr>
          <p:nvPr>
            <p:ph type="title"/>
          </p:nvPr>
        </p:nvSpPr>
        <p:spPr>
          <a:xfrm>
            <a:off x="190500" y="136526"/>
            <a:ext cx="10960100" cy="1067910"/>
          </a:xfrm>
        </p:spPr>
        <p:txBody>
          <a:bodyPr/>
          <a:lstStyle/>
          <a:p>
            <a:r>
              <a:rPr lang="en-US" b="1" dirty="0"/>
              <a:t>Testing physiological effects</a:t>
            </a:r>
          </a:p>
        </p:txBody>
      </p:sp>
      <p:pic>
        <p:nvPicPr>
          <p:cNvPr id="3074" name="Picture 2" descr="No photo description available.">
            <a:extLst>
              <a:ext uri="{FF2B5EF4-FFF2-40B4-BE49-F238E27FC236}">
                <a16:creationId xmlns:a16="http://schemas.microsoft.com/office/drawing/2014/main" id="{25E6FC79-FDFA-4ACD-8A79-5A58CC1F95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135"/>
          <a:stretch/>
        </p:blipFill>
        <p:spPr bwMode="auto">
          <a:xfrm>
            <a:off x="7575713" y="150614"/>
            <a:ext cx="4512195" cy="5358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605BF9-DBCD-4AD1-82B1-28B369E48DC5}"/>
              </a:ext>
            </a:extLst>
          </p:cNvPr>
          <p:cNvSpPr/>
          <p:nvPr/>
        </p:nvSpPr>
        <p:spPr>
          <a:xfrm>
            <a:off x="266700" y="1204435"/>
            <a:ext cx="7162800" cy="5262979"/>
          </a:xfrm>
          <a:prstGeom prst="rect">
            <a:avLst/>
          </a:prstGeom>
        </p:spPr>
        <p:txBody>
          <a:bodyPr wrap="square">
            <a:spAutoFit/>
          </a:bodyPr>
          <a:lstStyle/>
          <a:p>
            <a:r>
              <a:rPr lang="en-US" sz="2400" dirty="0"/>
              <a:t>During one of his trips to Colombia, a shaman brought from the forest a plant that Plowman immediately identified as a new-to-science species, which he later named </a:t>
            </a:r>
            <a:r>
              <a:rPr lang="en-US" sz="2400" i="1" dirty="0" err="1"/>
              <a:t>Brunfelsia</a:t>
            </a:r>
            <a:r>
              <a:rPr lang="en-US" sz="2400" i="1" dirty="0"/>
              <a:t> </a:t>
            </a:r>
            <a:r>
              <a:rPr lang="en-US" sz="2400" i="1" dirty="0" err="1"/>
              <a:t>chiricaspi</a:t>
            </a:r>
            <a:r>
              <a:rPr lang="en-US" sz="2400" dirty="0"/>
              <a:t>. </a:t>
            </a:r>
          </a:p>
          <a:p>
            <a:endParaRPr lang="en-US" sz="2400" dirty="0"/>
          </a:p>
          <a:p>
            <a:r>
              <a:rPr lang="en-US" sz="2400" dirty="0"/>
              <a:t>Wishing to confirm that this new plant had properties as a drug, he asked the shaman to prepare it. At first the shaman refused his request, describing the plant as a “dangerous messenger of the forest,” but eventually relented. </a:t>
            </a:r>
          </a:p>
          <a:p>
            <a:endParaRPr lang="en-US" sz="2400" dirty="0"/>
          </a:p>
          <a:p>
            <a:r>
              <a:rPr lang="en-US" sz="2400" dirty="0"/>
              <a:t>Plowman describes his experience from the drug, the effects of which he began to feel within ten minutes, within the pages of his field notebook.</a:t>
            </a:r>
          </a:p>
        </p:txBody>
      </p:sp>
      <p:pic>
        <p:nvPicPr>
          <p:cNvPr id="3082" name="Picture 10" descr="Brunfelsia Chiricaspi">
            <a:extLst>
              <a:ext uri="{FF2B5EF4-FFF2-40B4-BE49-F238E27FC236}">
                <a16:creationId xmlns:a16="http://schemas.microsoft.com/office/drawing/2014/main" id="{B4C60C19-8705-4767-AE0E-0C58F8D53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859538"/>
            <a:ext cx="25431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0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628E-C87A-4AAF-A874-5228615E4ED4}"/>
              </a:ext>
            </a:extLst>
          </p:cNvPr>
          <p:cNvSpPr>
            <a:spLocks noGrp="1"/>
          </p:cNvSpPr>
          <p:nvPr>
            <p:ph type="title"/>
          </p:nvPr>
        </p:nvSpPr>
        <p:spPr>
          <a:xfrm>
            <a:off x="190500" y="107155"/>
            <a:ext cx="10515600" cy="667545"/>
          </a:xfrm>
        </p:spPr>
        <p:txBody>
          <a:bodyPr>
            <a:normAutofit fontScale="90000"/>
          </a:bodyPr>
          <a:lstStyle/>
          <a:p>
            <a:r>
              <a:rPr lang="en-US" b="1" dirty="0"/>
              <a:t>Excerpt from his field notebook:</a:t>
            </a:r>
          </a:p>
        </p:txBody>
      </p:sp>
      <p:sp>
        <p:nvSpPr>
          <p:cNvPr id="5" name="Content Placeholder 4">
            <a:extLst>
              <a:ext uri="{FF2B5EF4-FFF2-40B4-BE49-F238E27FC236}">
                <a16:creationId xmlns:a16="http://schemas.microsoft.com/office/drawing/2014/main" id="{6AF94AB9-8EAF-4B46-B476-48E40DAFA423}"/>
              </a:ext>
            </a:extLst>
          </p:cNvPr>
          <p:cNvSpPr>
            <a:spLocks noGrp="1"/>
          </p:cNvSpPr>
          <p:nvPr>
            <p:ph idx="1"/>
          </p:nvPr>
        </p:nvSpPr>
        <p:spPr>
          <a:xfrm>
            <a:off x="190500" y="824708"/>
            <a:ext cx="8750300" cy="5768597"/>
          </a:xfrm>
        </p:spPr>
        <p:txBody>
          <a:bodyPr>
            <a:normAutofit/>
          </a:bodyPr>
          <a:lstStyle/>
          <a:p>
            <a:pPr marL="0" indent="0">
              <a:buNone/>
            </a:pPr>
            <a:r>
              <a:rPr lang="en-US" sz="1800" dirty="0"/>
              <a:t>About 1 </a:t>
            </a:r>
            <a:r>
              <a:rPr lang="en-US" sz="1800" dirty="0" err="1"/>
              <a:t>lb</a:t>
            </a:r>
            <a:r>
              <a:rPr lang="en-US" sz="1800" dirty="0"/>
              <a:t> of scraped bark. Dip in a cup of water little at a time to extract liquid from the bark. Color of product – brownish, very similar to Yage. Taken at sunset. </a:t>
            </a:r>
          </a:p>
          <a:p>
            <a:pPr marL="0" indent="0">
              <a:buNone/>
            </a:pPr>
            <a:r>
              <a:rPr lang="en-US" sz="1800" dirty="0"/>
              <a:t>Effects: after about 10 minutes tingling sensation in the lips followed soon after by sensation in the fingers. Tingling at the same time vibrating. Tingling as if part of body fell asleep as a leg or foot and is waking up. </a:t>
            </a:r>
          </a:p>
          <a:p>
            <a:pPr marL="0" indent="0">
              <a:buNone/>
            </a:pPr>
            <a:r>
              <a:rPr lang="en-US" sz="1800" dirty="0"/>
              <a:t>Next follows tingling in the mouth and upward in the face. Later the hands, the tongue, the feet, the elbows, and the region from the shoulder the length of the back of the neck. After one hour the feeling nearly general throughout the body, back legs, all of face, lips and hands and back of neck the strongest. But not as though affecting mind directly. It’s the vibrations from the skin which working together are serving to stone the mind. </a:t>
            </a:r>
          </a:p>
          <a:p>
            <a:pPr marL="0" indent="0">
              <a:buNone/>
            </a:pPr>
            <a:r>
              <a:rPr lang="en-US" sz="1800" dirty="0"/>
              <a:t>Occasional chills but mild and not really cold. More like a sensation of vibrating undulating through the body. Now the scalp and head in general vibrating tingling. Moving the head and hands increase the sensations. Urge to spit periodically from beginning. Vibrations somewhat electric, now penetrating chest and back. Thinking still fairly clear. </a:t>
            </a:r>
          </a:p>
          <a:p>
            <a:pPr marL="0" indent="0">
              <a:buNone/>
            </a:pPr>
            <a:r>
              <a:rPr lang="en-US" sz="1800" dirty="0"/>
              <a:t>One hour later: acute stomach pains. Tingling extreme in hands feet and head. Headache feeling also bitter taste in mouth. Sensation of cold but vague. No shivering or chills. </a:t>
            </a:r>
          </a:p>
          <a:p>
            <a:pPr marL="0" indent="0">
              <a:buNone/>
            </a:pPr>
            <a:r>
              <a:rPr lang="en-US" sz="1800" dirty="0"/>
              <a:t>Later: tingling and chills general throughout the body. Dizziness pronounced, loss of coordination. Nausea also but no vomiting. Walking very difficult, everything spinning. Terrible pains in stomach, sleep comes eventually after walking home with great difficulty. Next day extremely weak and dizzy all day long. Keep falling over. </a:t>
            </a:r>
          </a:p>
        </p:txBody>
      </p:sp>
      <p:pic>
        <p:nvPicPr>
          <p:cNvPr id="6" name="Picture 4" descr="https://scontent.fglw1-1.fna.fbcdn.net/v/t31.18172-8/21366977_10154642246251566_8745492881350898519_o.jpg?stp=dst-jpg_p843x403&amp;_nc_cat=102&amp;ccb=1-7&amp;_nc_sid=7f8c78&amp;_nc_ohc=s6pu3FNbRkoAX8lVF2N&amp;_nc_ht=scontent.fglw1-1.fna&amp;oh=00_AfBsjtH0WujeKZlJ3VOUkmzkrj-6r7m8B0_Y__ZmXVNu4g&amp;oe=655BD36B">
            <a:extLst>
              <a:ext uri="{FF2B5EF4-FFF2-40B4-BE49-F238E27FC236}">
                <a16:creationId xmlns:a16="http://schemas.microsoft.com/office/drawing/2014/main" id="{C441C14E-8157-4674-91CB-EC96C2EEC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2261" y="42863"/>
            <a:ext cx="2859239" cy="44802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Molecules | Free Full-Text | Identification, Quantification, and  Characterization of the Phenolic Fraction of Brunfelsia grandiflora: In  Vitro Antioxidant Capacity">
            <a:extLst>
              <a:ext uri="{FF2B5EF4-FFF2-40B4-BE49-F238E27FC236}">
                <a16:creationId xmlns:a16="http://schemas.microsoft.com/office/drawing/2014/main" id="{9B78D5CE-1D38-49FA-ADA2-63659F33A9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140"/>
          <a:stretch/>
        </p:blipFill>
        <p:spPr bwMode="auto">
          <a:xfrm>
            <a:off x="8913828" y="4550904"/>
            <a:ext cx="3265472" cy="228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4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e Field Museum | ForestGEO">
            <a:extLst>
              <a:ext uri="{FF2B5EF4-FFF2-40B4-BE49-F238E27FC236}">
                <a16:creationId xmlns:a16="http://schemas.microsoft.com/office/drawing/2014/main" id="{E52677FD-80CA-47E2-AA79-8AAF2F244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4" y="2033337"/>
            <a:ext cx="2651126"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C4CB3B-35CF-4715-A23D-D22399A75D7E}"/>
              </a:ext>
            </a:extLst>
          </p:cNvPr>
          <p:cNvSpPr>
            <a:spLocks noGrp="1"/>
          </p:cNvSpPr>
          <p:nvPr>
            <p:ph type="title"/>
          </p:nvPr>
        </p:nvSpPr>
        <p:spPr/>
        <p:txBody>
          <a:bodyPr/>
          <a:lstStyle/>
          <a:p>
            <a:r>
              <a:rPr lang="en-US" b="1" dirty="0">
                <a:latin typeface="+mn-lt"/>
              </a:rPr>
              <a:t>Where can you view his notebooks? </a:t>
            </a:r>
          </a:p>
        </p:txBody>
      </p:sp>
      <p:sp>
        <p:nvSpPr>
          <p:cNvPr id="3" name="Content Placeholder 2">
            <a:extLst>
              <a:ext uri="{FF2B5EF4-FFF2-40B4-BE49-F238E27FC236}">
                <a16:creationId xmlns:a16="http://schemas.microsoft.com/office/drawing/2014/main" id="{03860D9F-4544-475D-B4CA-B122BF3C1342}"/>
              </a:ext>
            </a:extLst>
          </p:cNvPr>
          <p:cNvSpPr>
            <a:spLocks noGrp="1"/>
          </p:cNvSpPr>
          <p:nvPr>
            <p:ph idx="1"/>
          </p:nvPr>
        </p:nvSpPr>
        <p:spPr>
          <a:xfrm>
            <a:off x="838200" y="1825625"/>
            <a:ext cx="9496926" cy="4351338"/>
          </a:xfrm>
        </p:spPr>
        <p:txBody>
          <a:bodyPr/>
          <a:lstStyle/>
          <a:p>
            <a:r>
              <a:rPr lang="en-US" b="0" i="0" dirty="0">
                <a:solidFill>
                  <a:srgbClr val="333333"/>
                </a:solidFill>
                <a:effectLst/>
              </a:rPr>
              <a:t>The Field Museum Library has recently digitized Plowman’s entire collection of field notebooks.</a:t>
            </a:r>
          </a:p>
          <a:p>
            <a:endParaRPr lang="en-US" b="0" i="0" dirty="0">
              <a:solidFill>
                <a:srgbClr val="333333"/>
              </a:solidFill>
              <a:effectLst/>
            </a:endParaRPr>
          </a:p>
          <a:p>
            <a:r>
              <a:rPr lang="en-US" b="0" i="0" dirty="0">
                <a:solidFill>
                  <a:srgbClr val="333333"/>
                </a:solidFill>
                <a:effectLst/>
              </a:rPr>
              <a:t>These books span his career from 1969, when he worked for the botanical museum at Harvard, through his years as a curator of botany at the Field Museum from 1976-1987. </a:t>
            </a:r>
          </a:p>
          <a:p>
            <a:endParaRPr lang="en-US" dirty="0">
              <a:solidFill>
                <a:srgbClr val="333333"/>
              </a:solidFill>
            </a:endParaRPr>
          </a:p>
          <a:p>
            <a:r>
              <a:rPr lang="en-US" dirty="0">
                <a:solidFill>
                  <a:srgbClr val="333333"/>
                </a:solidFill>
              </a:rPr>
              <a:t>Biodiversity Heritage Library is a free source of digitized literature relating to the natural sciences. </a:t>
            </a:r>
            <a:endParaRPr lang="en-US" dirty="0"/>
          </a:p>
        </p:txBody>
      </p:sp>
      <p:pic>
        <p:nvPicPr>
          <p:cNvPr id="2052" name="Picture 4" descr="upload.wikimedia.org/wikipedia/commons/0/04/Biodiv...">
            <a:extLst>
              <a:ext uri="{FF2B5EF4-FFF2-40B4-BE49-F238E27FC236}">
                <a16:creationId xmlns:a16="http://schemas.microsoft.com/office/drawing/2014/main" id="{8DF8FDAE-CB06-4771-9FA3-6BCFD8506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986" y="4913730"/>
            <a:ext cx="168592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7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ce3db3-27de-49df-846c-f24ab592a67c" xsi:nil="true"/>
    <lcf76f155ced4ddcb4097134ff3c332f xmlns="7868ded3-6752-422e-9ed5-9ad5a81203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F5012816782C4E91FBFC278E7DE834" ma:contentTypeVersion="18" ma:contentTypeDescription="Create a new document." ma:contentTypeScope="" ma:versionID="c05276f5fdd7347ef26e78f3901b10ba">
  <xsd:schema xmlns:xsd="http://www.w3.org/2001/XMLSchema" xmlns:xs="http://www.w3.org/2001/XMLSchema" xmlns:p="http://schemas.microsoft.com/office/2006/metadata/properties" xmlns:ns2="7868ded3-6752-422e-9ed5-9ad5a8120311" xmlns:ns3="4bce3db3-27de-49df-846c-f24ab592a67c" targetNamespace="http://schemas.microsoft.com/office/2006/metadata/properties" ma:root="true" ma:fieldsID="be10cf55d8d7a6a60c1e6b51cd5e64ef" ns2:_="" ns3:_="">
    <xsd:import namespace="7868ded3-6752-422e-9ed5-9ad5a8120311"/>
    <xsd:import namespace="4bce3db3-27de-49df-846c-f24ab592a6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8ded3-6752-422e-9ed5-9ad5a81203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c41815-f866-473a-a3ba-291165dbb8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ce3db3-27de-49df-846c-f24ab592a6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71b4b9-c636-42ef-9abc-6636d870d9e8}" ma:internalName="TaxCatchAll" ma:showField="CatchAllData" ma:web="4bce3db3-27de-49df-846c-f24ab592a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DBB6CC-3158-471D-8E78-C582F9478F5A}">
  <ds:schemaRefs>
    <ds:schemaRef ds:uri="http://schemas.microsoft.com/office/2006/documentManagement/types"/>
    <ds:schemaRef ds:uri="http://purl.org/dc/dcmitype/"/>
    <ds:schemaRef ds:uri="http://purl.org/dc/elements/1.1/"/>
    <ds:schemaRef ds:uri="4e280af0-5d8e-4891-9f62-c18d2ba378d4"/>
    <ds:schemaRef ds:uri="http://purl.org/dc/terms/"/>
    <ds:schemaRef ds:uri="http://schemas.microsoft.com/office/infopath/2007/PartnerControls"/>
    <ds:schemaRef ds:uri="http://www.w3.org/XML/1998/namespace"/>
    <ds:schemaRef ds:uri="http://schemas.microsoft.com/sharepoint/v3"/>
    <ds:schemaRef ds:uri="http://schemas.openxmlformats.org/package/2006/metadata/core-properties"/>
    <ds:schemaRef ds:uri="bb75f410-d6ba-4870-8330-3e900f77a06d"/>
    <ds:schemaRef ds:uri="http://schemas.microsoft.com/office/2006/metadata/properties"/>
  </ds:schemaRefs>
</ds:datastoreItem>
</file>

<file path=customXml/itemProps2.xml><?xml version="1.0" encoding="utf-8"?>
<ds:datastoreItem xmlns:ds="http://schemas.openxmlformats.org/officeDocument/2006/customXml" ds:itemID="{AEF793E8-F87D-4F9F-B7A8-F699FA097963}">
  <ds:schemaRefs>
    <ds:schemaRef ds:uri="http://schemas.microsoft.com/sharepoint/v3/contenttype/forms"/>
  </ds:schemaRefs>
</ds:datastoreItem>
</file>

<file path=customXml/itemProps3.xml><?xml version="1.0" encoding="utf-8"?>
<ds:datastoreItem xmlns:ds="http://schemas.openxmlformats.org/officeDocument/2006/customXml" ds:itemID="{17E5F35F-E37F-4B64-9B5F-4B5FDE72338F}"/>
</file>

<file path=docProps/app.xml><?xml version="1.0" encoding="utf-8"?>
<Properties xmlns="http://schemas.openxmlformats.org/officeDocument/2006/extended-properties" xmlns:vt="http://schemas.openxmlformats.org/officeDocument/2006/docPropsVTypes">
  <TotalTime>1516</TotalTime>
  <Words>848</Words>
  <Application>Microsoft Office PowerPoint</Application>
  <PresentationFormat>Widescreen</PresentationFormat>
  <Paragraphs>45</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Timothy Plowman, Ph.D.</vt:lpstr>
      <vt:lpstr>PowerPoint Presentation</vt:lpstr>
      <vt:lpstr>Erythoxylum coca (Rubiaceae)</vt:lpstr>
      <vt:lpstr>Plowman was an ethnobotanist</vt:lpstr>
      <vt:lpstr>Ethnobotanists</vt:lpstr>
      <vt:lpstr>Diverse interests</vt:lpstr>
      <vt:lpstr>Testing physiological effects</vt:lpstr>
      <vt:lpstr>Excerpt from his field notebook:</vt:lpstr>
      <vt:lpstr>Where can you view his notebooks?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Timothy Plowman, Ph.D.</dc:title>
  <dc:creator>Shawn</dc:creator>
  <cp:lastModifiedBy>Shawn</cp:lastModifiedBy>
  <cp:revision>17</cp:revision>
  <dcterms:created xsi:type="dcterms:W3CDTF">2023-10-22T01:02:11Z</dcterms:created>
  <dcterms:modified xsi:type="dcterms:W3CDTF">2024-04-15T20:58:04Z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0x0101001CF5012816782C4E91FBFC278E7DE834</vt:lpwstr>
  </property>
</Properties>
</file>